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Bara TH" panose="020B0604020202020204" charset="0"/>
      <p:regular r:id="rId15"/>
    </p:embeddedFont>
    <p:embeddedFont>
      <p:font typeface="Prachamati Expanded Bold" panose="020B0604020202020204" charset="-34"/>
      <p:regular r:id="rId16"/>
    </p:embeddedFont>
    <p:embeddedFont>
      <p:font typeface="Pridi Bold" panose="020B0604020202020204" charset="-34"/>
      <p:regular r:id="rId17"/>
    </p:embeddedFont>
    <p:embeddedFont>
      <p:font typeface="Prompt Bold" panose="020B0604020202020204" charset="-3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D8396-768C-4340-ADE9-6F95A1341A3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8C464-0DE6-4FF4-9147-6480095CF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8C464-0DE6-4FF4-9147-6480095CF0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2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image" Target="../media/image15.sv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5.sv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8.jpeg"/><Relationship Id="rId11" Type="http://schemas.openxmlformats.org/officeDocument/2006/relationships/image" Target="../media/image2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4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2.png"/><Relationship Id="rId10" Type="http://schemas.openxmlformats.org/officeDocument/2006/relationships/image" Target="../media/image35.jpeg"/><Relationship Id="rId4" Type="http://schemas.openxmlformats.org/officeDocument/2006/relationships/image" Target="../media/image15.sv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4666" r="4666" b="105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362692" y="3145136"/>
            <a:ext cx="12429161" cy="3996729"/>
          </a:xfrm>
          <a:custGeom>
            <a:avLst/>
            <a:gdLst/>
            <a:ahLst/>
            <a:cxnLst/>
            <a:rect l="l" t="t" r="r" b="b"/>
            <a:pathLst>
              <a:path w="12429161" h="3996729">
                <a:moveTo>
                  <a:pt x="0" y="0"/>
                </a:moveTo>
                <a:lnTo>
                  <a:pt x="12429160" y="0"/>
                </a:lnTo>
                <a:lnTo>
                  <a:pt x="12429160" y="3996728"/>
                </a:lnTo>
                <a:lnTo>
                  <a:pt x="0" y="3996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1579" b="-374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9097003"/>
          </a:xfrm>
          <a:custGeom>
            <a:avLst/>
            <a:gdLst/>
            <a:ahLst/>
            <a:cxnLst/>
            <a:rect l="l" t="t" r="r" b="b"/>
            <a:pathLst>
              <a:path w="18288000" h="9097003">
                <a:moveTo>
                  <a:pt x="0" y="0"/>
                </a:moveTo>
                <a:lnTo>
                  <a:pt x="18288000" y="0"/>
                </a:lnTo>
                <a:lnTo>
                  <a:pt x="18288000" y="9097003"/>
                </a:lnTo>
                <a:lnTo>
                  <a:pt x="0" y="9097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9000"/>
            </a:blip>
            <a:stretch>
              <a:fillRect t="-21928" b="-2192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073001" y="3966210"/>
            <a:ext cx="10332168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FFFFFF"/>
                </a:solidFill>
                <a:latin typeface="Pridi Bold"/>
                <a:ea typeface="Pridi Bold"/>
                <a:cs typeface="Pridi Bold"/>
                <a:sym typeface="Pridi Bold"/>
              </a:rPr>
              <a:t>สำนักงานพลังงานจังหวัด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29400" y="4889280"/>
            <a:ext cx="3625122" cy="1075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 b="1" dirty="0" err="1">
                <a:solidFill>
                  <a:srgbClr val="FFFFFF"/>
                </a:solidFill>
                <a:latin typeface="Pridi Bold"/>
                <a:ea typeface="Pridi Bold"/>
                <a:cs typeface="Pridi Bold"/>
                <a:sym typeface="Pridi Bold"/>
              </a:rPr>
              <a:t>นรา</a:t>
            </a:r>
            <a:r>
              <a:rPr lang="th-TH" sz="6200" b="1" dirty="0" err="1">
                <a:solidFill>
                  <a:srgbClr val="FFFFFF"/>
                </a:solidFill>
                <a:latin typeface="Pridi Bold"/>
                <a:ea typeface="Pridi Bold"/>
                <a:cs typeface="Pridi Bold"/>
                <a:sym typeface="Pridi Bold"/>
              </a:rPr>
              <a:t>ธิ</a:t>
            </a:r>
            <a:r>
              <a:rPr lang="th-TH" sz="6200" b="1" dirty="0">
                <a:solidFill>
                  <a:srgbClr val="FFFFFF"/>
                </a:solidFill>
                <a:latin typeface="Pridi Bold"/>
                <a:ea typeface="Pridi Bold"/>
                <a:cs typeface="Pridi Bold"/>
                <a:sym typeface="Pridi Bold"/>
              </a:rPr>
              <a:t>วาส</a:t>
            </a:r>
            <a:endParaRPr lang="en-US" sz="6200" b="1" dirty="0">
              <a:solidFill>
                <a:srgbClr val="FFFFFF"/>
              </a:solidFill>
              <a:latin typeface="Pridi Bold"/>
              <a:ea typeface="Pridi Bold"/>
              <a:cs typeface="Pridi Bold"/>
              <a:sym typeface="Pridi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5000"/>
              </a:srgbClr>
            </a:gs>
            <a:gs pos="100000">
              <a:srgbClr val="C4EB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" b="212"/>
            <a:stretch>
              <a:fillRect/>
            </a:stretch>
          </p:blipFill>
          <p:spPr>
            <a:xfrm>
              <a:off x="0" y="0"/>
              <a:ext cx="16213667" cy="91016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519" b="519"/>
            <a:stretch>
              <a:fillRect/>
            </a:stretch>
          </p:blipFill>
          <p:spPr>
            <a:xfrm>
              <a:off x="16340667" y="0"/>
              <a:ext cx="8043333" cy="4487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8103" b="18103"/>
            <a:stretch>
              <a:fillRect/>
            </a:stretch>
          </p:blipFill>
          <p:spPr>
            <a:xfrm>
              <a:off x="16340667" y="4614333"/>
              <a:ext cx="8043333" cy="910166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519" b="519"/>
            <a:stretch>
              <a:fillRect/>
            </a:stretch>
          </p:blipFill>
          <p:spPr>
            <a:xfrm>
              <a:off x="8170333" y="9228667"/>
              <a:ext cx="8043333" cy="448733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519" b="519"/>
            <a:stretch>
              <a:fillRect/>
            </a:stretch>
          </p:blipFill>
          <p:spPr>
            <a:xfrm>
              <a:off x="0" y="9228667"/>
              <a:ext cx="8043333" cy="4487333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13182012" y="8355589"/>
            <a:ext cx="5201827" cy="1598036"/>
          </a:xfrm>
          <a:custGeom>
            <a:avLst/>
            <a:gdLst/>
            <a:ahLst/>
            <a:cxnLst/>
            <a:rect l="l" t="t" r="r" b="b"/>
            <a:pathLst>
              <a:path w="5201827" h="1598036">
                <a:moveTo>
                  <a:pt x="0" y="0"/>
                </a:moveTo>
                <a:lnTo>
                  <a:pt x="5201826" y="0"/>
                </a:lnTo>
                <a:lnTo>
                  <a:pt x="5201826" y="1598036"/>
                </a:lnTo>
                <a:lnTo>
                  <a:pt x="0" y="15980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2584"/>
            </a:stretch>
          </a:blipFill>
        </p:spPr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5000"/>
              </a:srgbClr>
            </a:gs>
            <a:gs pos="100000">
              <a:srgbClr val="C4EB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171" b="8171"/>
            <a:stretch>
              <a:fillRect/>
            </a:stretch>
          </p:blipFill>
          <p:spPr>
            <a:xfrm>
              <a:off x="0" y="0"/>
              <a:ext cx="12065000" cy="6731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3202" b="13202"/>
            <a:stretch>
              <a:fillRect/>
            </a:stretch>
          </p:blipFill>
          <p:spPr>
            <a:xfrm>
              <a:off x="12192000" y="0"/>
              <a:ext cx="12192000" cy="6731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4227"/>
            <a:stretch>
              <a:fillRect/>
            </a:stretch>
          </p:blipFill>
          <p:spPr>
            <a:xfrm>
              <a:off x="0" y="6858000"/>
              <a:ext cx="12065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594" b="15747"/>
            <a:stretch>
              <a:fillRect/>
            </a:stretch>
          </p:blipFill>
          <p:spPr>
            <a:xfrm>
              <a:off x="12192000" y="6858000"/>
              <a:ext cx="6032500" cy="33655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23296" b="45322"/>
            <a:stretch>
              <a:fillRect/>
            </a:stretch>
          </p:blipFill>
          <p:spPr>
            <a:xfrm>
              <a:off x="18351500" y="6858000"/>
              <a:ext cx="6032500" cy="33655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t="39930" b="23263"/>
            <a:stretch>
              <a:fillRect/>
            </a:stretch>
          </p:blipFill>
          <p:spPr>
            <a:xfrm>
              <a:off x="12192000" y="10350500"/>
              <a:ext cx="12192000" cy="33655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5400000">
            <a:off x="1249452" y="-1478052"/>
            <a:ext cx="3259836" cy="5758740"/>
            <a:chOff x="0" y="0"/>
            <a:chExt cx="812800" cy="14358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1435871"/>
            </a:xfrm>
            <a:custGeom>
              <a:avLst/>
              <a:gdLst/>
              <a:ahLst/>
              <a:cxnLst/>
              <a:rect l="l" t="t" r="r" b="b"/>
              <a:pathLst>
                <a:path w="812800" h="1435871">
                  <a:moveTo>
                    <a:pt x="609600" y="0"/>
                  </a:moveTo>
                  <a:lnTo>
                    <a:pt x="0" y="0"/>
                  </a:lnTo>
                  <a:lnTo>
                    <a:pt x="203200" y="1435871"/>
                  </a:lnTo>
                  <a:lnTo>
                    <a:pt x="812800" y="1435871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1B75B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609600" cy="1473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 rot="-562498">
            <a:off x="469117" y="488152"/>
            <a:ext cx="4804990" cy="173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  <a:spcBef>
                <a:spcPct val="0"/>
              </a:spcBef>
            </a:pPr>
            <a:r>
              <a:rPr lang="en-US" sz="5029" b="1">
                <a:solidFill>
                  <a:srgbClr val="DDE8F9"/>
                </a:solidFill>
                <a:latin typeface="Prompt Bold"/>
                <a:ea typeface="Prompt Bold"/>
                <a:cs typeface="Prompt Bold"/>
                <a:sym typeface="Prompt Bold"/>
              </a:rPr>
              <a:t>เข้าร่วมกิจกรรม</a:t>
            </a:r>
          </a:p>
          <a:p>
            <a:pPr algn="ctr">
              <a:lnSpc>
                <a:spcPts val="7040"/>
              </a:lnSpc>
              <a:spcBef>
                <a:spcPct val="0"/>
              </a:spcBef>
            </a:pPr>
            <a:r>
              <a:rPr lang="en-US" sz="5029" b="1">
                <a:solidFill>
                  <a:srgbClr val="DDE8F9"/>
                </a:solidFill>
                <a:latin typeface="Prompt Bold"/>
                <a:ea typeface="Prompt Bold"/>
                <a:cs typeface="Prompt Bold"/>
                <a:sym typeface="Prompt Bold"/>
              </a:rPr>
              <a:t>เคารพธงชาติ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5000"/>
              </a:srgbClr>
            </a:gs>
            <a:gs pos="100000">
              <a:srgbClr val="C4EB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93605"/>
            <a:ext cx="6592631" cy="8393395"/>
          </a:xfrm>
          <a:custGeom>
            <a:avLst/>
            <a:gdLst/>
            <a:ahLst/>
            <a:cxnLst/>
            <a:rect l="l" t="t" r="r" b="b"/>
            <a:pathLst>
              <a:path w="6592631" h="8393395">
                <a:moveTo>
                  <a:pt x="0" y="0"/>
                </a:moveTo>
                <a:lnTo>
                  <a:pt x="6592631" y="0"/>
                </a:lnTo>
                <a:lnTo>
                  <a:pt x="6592631" y="8393395"/>
                </a:lnTo>
                <a:lnTo>
                  <a:pt x="0" y="83933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1695369" y="0"/>
            <a:ext cx="6592631" cy="8393395"/>
          </a:xfrm>
          <a:custGeom>
            <a:avLst/>
            <a:gdLst/>
            <a:ahLst/>
            <a:cxnLst/>
            <a:rect l="l" t="t" r="r" b="b"/>
            <a:pathLst>
              <a:path w="6592631" h="8393395">
                <a:moveTo>
                  <a:pt x="6592631" y="8393395"/>
                </a:moveTo>
                <a:lnTo>
                  <a:pt x="0" y="8393395"/>
                </a:lnTo>
                <a:lnTo>
                  <a:pt x="0" y="0"/>
                </a:lnTo>
                <a:lnTo>
                  <a:pt x="6592631" y="0"/>
                </a:lnTo>
                <a:lnTo>
                  <a:pt x="6592631" y="839339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029200" y="1028700"/>
            <a:ext cx="8229600" cy="8229600"/>
            <a:chOff x="0" y="0"/>
            <a:chExt cx="10972800" cy="1097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72800" cy="10972800"/>
            </a:xfrm>
            <a:custGeom>
              <a:avLst/>
              <a:gdLst/>
              <a:ahLst/>
              <a:cxnLst/>
              <a:rect l="l" t="t" r="r" b="b"/>
              <a:pathLst>
                <a:path w="10972800" h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10972800" cy="109728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574675" y="0"/>
                    </a:moveTo>
                    <a:lnTo>
                      <a:pt x="812800" y="238125"/>
                    </a:lnTo>
                    <a:lnTo>
                      <a:pt x="812800" y="574675"/>
                    </a:lnTo>
                    <a:lnTo>
                      <a:pt x="574675" y="812800"/>
                    </a:lnTo>
                    <a:lnTo>
                      <a:pt x="238125" y="812800"/>
                    </a:lnTo>
                    <a:lnTo>
                      <a:pt x="0" y="574675"/>
                    </a:lnTo>
                    <a:lnTo>
                      <a:pt x="0" y="238125"/>
                    </a:lnTo>
                    <a:lnTo>
                      <a:pt x="238125" y="0"/>
                    </a:lnTo>
                    <a:lnTo>
                      <a:pt x="574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63500" y="82550"/>
                <a:ext cx="685800" cy="6667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5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5332948" y="6162673"/>
            <a:ext cx="7622104" cy="588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7"/>
              </a:lnSpc>
            </a:pPr>
            <a:r>
              <a:rPr lang="en-US" sz="4904" b="1">
                <a:solidFill>
                  <a:srgbClr val="262262"/>
                </a:solidFill>
                <a:latin typeface="Prompt Bold"/>
                <a:ea typeface="Prompt Bold"/>
                <a:cs typeface="Prompt Bold"/>
                <a:sym typeface="Prompt Bold"/>
              </a:rPr>
              <a:t>จบการนำเสนอ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32948" y="5074263"/>
            <a:ext cx="7622104" cy="102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</a:pPr>
            <a:r>
              <a:rPr lang="en-US" sz="8652" b="1">
                <a:solidFill>
                  <a:srgbClr val="262262"/>
                </a:solidFill>
                <a:latin typeface="Prompt Bold"/>
                <a:ea typeface="Prompt Bold"/>
                <a:cs typeface="Prompt Bold"/>
                <a:sym typeface="Prompt Bold"/>
              </a:rPr>
              <a:t>ขอขอบคุณ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19121" y="-410315"/>
            <a:ext cx="9368879" cy="8995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46008" y="1028700"/>
            <a:ext cx="8441992" cy="66658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086173" y="8459282"/>
            <a:ext cx="5201827" cy="1598036"/>
          </a:xfrm>
          <a:custGeom>
            <a:avLst/>
            <a:gdLst/>
            <a:ahLst/>
            <a:cxnLst/>
            <a:rect l="l" t="t" r="r" b="b"/>
            <a:pathLst>
              <a:path w="5201827" h="1598036">
                <a:moveTo>
                  <a:pt x="0" y="0"/>
                </a:moveTo>
                <a:lnTo>
                  <a:pt x="5201827" y="0"/>
                </a:lnTo>
                <a:lnTo>
                  <a:pt x="5201827" y="1598036"/>
                </a:lnTo>
                <a:lnTo>
                  <a:pt x="0" y="15980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258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366368" y="1877233"/>
            <a:ext cx="9510368" cy="448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3"/>
              </a:lnSpc>
            </a:pPr>
            <a:r>
              <a:rPr lang="en-US" sz="5783">
                <a:solidFill>
                  <a:srgbClr val="FFFFFF"/>
                </a:solidFill>
                <a:latin typeface="Bara TH"/>
                <a:ea typeface="Bara TH"/>
                <a:cs typeface="Bara TH"/>
                <a:sym typeface="Bara TH"/>
              </a:rPr>
              <a:t>รายงานผลสำเร็จ</a:t>
            </a:r>
          </a:p>
          <a:p>
            <a:pPr algn="ctr">
              <a:lnSpc>
                <a:spcPts val="5783"/>
              </a:lnSpc>
            </a:pPr>
            <a:r>
              <a:rPr lang="en-US" sz="5783">
                <a:solidFill>
                  <a:srgbClr val="FFFFFF"/>
                </a:solidFill>
                <a:latin typeface="Bara TH"/>
                <a:ea typeface="Bara TH"/>
                <a:cs typeface="Bara TH"/>
                <a:sym typeface="Bara TH"/>
              </a:rPr>
              <a:t>การดำเนินงาน</a:t>
            </a:r>
          </a:p>
          <a:p>
            <a:pPr algn="ctr">
              <a:lnSpc>
                <a:spcPts val="5783"/>
              </a:lnSpc>
            </a:pPr>
            <a:r>
              <a:rPr lang="en-US" sz="5783">
                <a:solidFill>
                  <a:srgbClr val="FFFFFF"/>
                </a:solidFill>
                <a:latin typeface="Bara TH"/>
                <a:ea typeface="Bara TH"/>
                <a:cs typeface="Bara TH"/>
                <a:sym typeface="Bara TH"/>
              </a:rPr>
              <a:t>ตามแผนปฏิบัติการ</a:t>
            </a:r>
          </a:p>
          <a:p>
            <a:pPr algn="ctr">
              <a:lnSpc>
                <a:spcPts val="5783"/>
              </a:lnSpc>
            </a:pPr>
            <a:r>
              <a:rPr lang="en-US" sz="5783">
                <a:solidFill>
                  <a:srgbClr val="FFFFFF"/>
                </a:solidFill>
                <a:latin typeface="Bara TH"/>
                <a:ea typeface="Bara TH"/>
                <a:cs typeface="Bara TH"/>
                <a:sym typeface="Bara TH"/>
              </a:rPr>
              <a:t>ด้านการส่งเสริมคุณธรรมของสำนักงานพลังงานจังหวัดนราธิวาส</a:t>
            </a:r>
          </a:p>
          <a:p>
            <a:pPr algn="ctr">
              <a:lnSpc>
                <a:spcPts val="5783"/>
              </a:lnSpc>
            </a:pPr>
            <a:r>
              <a:rPr lang="en-US" sz="5783">
                <a:solidFill>
                  <a:srgbClr val="FFFFFF"/>
                </a:solidFill>
                <a:latin typeface="Bara TH"/>
                <a:ea typeface="Bara TH"/>
                <a:cs typeface="Bara TH"/>
                <a:sym typeface="Bara TH"/>
              </a:rPr>
              <a:t>ประจำปีงบประมาณ พ.ศ. 2568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38579" y="6433820"/>
            <a:ext cx="13567531" cy="914400"/>
            <a:chOff x="0" y="0"/>
            <a:chExt cx="3573341" cy="240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73342" cy="240830"/>
            </a:xfrm>
            <a:custGeom>
              <a:avLst/>
              <a:gdLst/>
              <a:ahLst/>
              <a:cxnLst/>
              <a:rect l="l" t="t" r="r" b="b"/>
              <a:pathLst>
                <a:path w="3573342" h="240830">
                  <a:moveTo>
                    <a:pt x="29102" y="0"/>
                  </a:moveTo>
                  <a:lnTo>
                    <a:pt x="3544240" y="0"/>
                  </a:lnTo>
                  <a:cubicBezTo>
                    <a:pt x="3551958" y="0"/>
                    <a:pt x="3559360" y="3066"/>
                    <a:pt x="3564818" y="8524"/>
                  </a:cubicBezTo>
                  <a:cubicBezTo>
                    <a:pt x="3570275" y="13981"/>
                    <a:pt x="3573342" y="21383"/>
                    <a:pt x="3573342" y="29102"/>
                  </a:cubicBezTo>
                  <a:lnTo>
                    <a:pt x="3573342" y="211728"/>
                  </a:lnTo>
                  <a:cubicBezTo>
                    <a:pt x="3573342" y="227800"/>
                    <a:pt x="3560312" y="240830"/>
                    <a:pt x="3544240" y="240830"/>
                  </a:cubicBezTo>
                  <a:lnTo>
                    <a:pt x="29102" y="240830"/>
                  </a:lnTo>
                  <a:cubicBezTo>
                    <a:pt x="21383" y="240830"/>
                    <a:pt x="13981" y="237764"/>
                    <a:pt x="8524" y="232306"/>
                  </a:cubicBezTo>
                  <a:cubicBezTo>
                    <a:pt x="3066" y="226848"/>
                    <a:pt x="0" y="219446"/>
                    <a:pt x="0" y="211728"/>
                  </a:cubicBezTo>
                  <a:lnTo>
                    <a:pt x="0" y="29102"/>
                  </a:lnTo>
                  <a:cubicBezTo>
                    <a:pt x="0" y="21383"/>
                    <a:pt x="3066" y="13981"/>
                    <a:pt x="8524" y="8524"/>
                  </a:cubicBezTo>
                  <a:cubicBezTo>
                    <a:pt x="13981" y="3066"/>
                    <a:pt x="21383" y="0"/>
                    <a:pt x="2910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73341" cy="278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10800000" flipV="1">
            <a:off x="-5" y="3959990"/>
            <a:ext cx="6710784" cy="5222210"/>
          </a:xfrm>
          <a:custGeom>
            <a:avLst/>
            <a:gdLst/>
            <a:ahLst/>
            <a:cxnLst/>
            <a:rect l="l" t="t" r="r" b="b"/>
            <a:pathLst>
              <a:path w="6710784" h="5222210">
                <a:moveTo>
                  <a:pt x="0" y="5222210"/>
                </a:moveTo>
                <a:lnTo>
                  <a:pt x="6710784" y="5222210"/>
                </a:lnTo>
                <a:lnTo>
                  <a:pt x="6710784" y="0"/>
                </a:lnTo>
                <a:lnTo>
                  <a:pt x="0" y="0"/>
                </a:lnTo>
                <a:lnTo>
                  <a:pt x="0" y="52222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 flipH="1" flipV="1">
            <a:off x="11602390" y="3852892"/>
            <a:ext cx="6710784" cy="5222210"/>
          </a:xfrm>
          <a:custGeom>
            <a:avLst/>
            <a:gdLst/>
            <a:ahLst/>
            <a:cxnLst/>
            <a:rect l="l" t="t" r="r" b="b"/>
            <a:pathLst>
              <a:path w="6710784" h="5222210">
                <a:moveTo>
                  <a:pt x="6710784" y="5222210"/>
                </a:moveTo>
                <a:lnTo>
                  <a:pt x="0" y="5222210"/>
                </a:lnTo>
                <a:lnTo>
                  <a:pt x="0" y="0"/>
                </a:lnTo>
                <a:lnTo>
                  <a:pt x="6710784" y="0"/>
                </a:lnTo>
                <a:lnTo>
                  <a:pt x="6710784" y="52222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5" y="9075102"/>
            <a:ext cx="18313179" cy="1194993"/>
            <a:chOff x="0" y="0"/>
            <a:chExt cx="5961387" cy="2942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61387" cy="294209"/>
            </a:xfrm>
            <a:custGeom>
              <a:avLst/>
              <a:gdLst/>
              <a:ahLst/>
              <a:cxnLst/>
              <a:rect l="l" t="t" r="r" b="b"/>
              <a:pathLst>
                <a:path w="5961387" h="294209">
                  <a:moveTo>
                    <a:pt x="0" y="0"/>
                  </a:moveTo>
                  <a:lnTo>
                    <a:pt x="5961387" y="0"/>
                  </a:lnTo>
                  <a:lnTo>
                    <a:pt x="5961387" y="294209"/>
                  </a:lnTo>
                  <a:lnTo>
                    <a:pt x="0" y="294209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5961387" cy="294209"/>
            </a:xfrm>
            <a:prstGeom prst="rect">
              <a:avLst/>
            </a:prstGeom>
          </p:spPr>
          <p:txBody>
            <a:bodyPr lIns="8484" tIns="8484" rIns="8484" bIns="8484" rtlCol="0" anchor="ctr"/>
            <a:lstStyle/>
            <a:p>
              <a:pPr algn="ctr">
                <a:lnSpc>
                  <a:spcPts val="18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5760200" y="8499916"/>
            <a:ext cx="6222871" cy="384687"/>
          </a:xfrm>
          <a:custGeom>
            <a:avLst/>
            <a:gdLst/>
            <a:ahLst/>
            <a:cxnLst/>
            <a:rect l="l" t="t" r="r" b="b"/>
            <a:pathLst>
              <a:path w="6222871" h="384687">
                <a:moveTo>
                  <a:pt x="0" y="0"/>
                </a:moveTo>
                <a:lnTo>
                  <a:pt x="6222871" y="0"/>
                </a:lnTo>
                <a:lnTo>
                  <a:pt x="6222871" y="384686"/>
                </a:lnTo>
                <a:lnTo>
                  <a:pt x="0" y="384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57987" y="1014730"/>
            <a:ext cx="13948123" cy="641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 b="1" dirty="0" err="1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แผนปฏิบัติการส่งเสริมคุณธรรม</a:t>
            </a:r>
            <a:endParaRPr lang="en-US" sz="5100" b="1" dirty="0">
              <a:solidFill>
                <a:srgbClr val="050101"/>
              </a:solidFill>
              <a:latin typeface="Prompt Bold"/>
              <a:ea typeface="Prompt Bold"/>
              <a:cs typeface="Prompt Bold"/>
              <a:sym typeface="Prompt Bold"/>
            </a:endParaRPr>
          </a:p>
          <a:p>
            <a:pPr algn="ctr">
              <a:lnSpc>
                <a:spcPts val="7140"/>
              </a:lnSpc>
            </a:pPr>
            <a:r>
              <a:rPr lang="en-US" sz="5100" b="1" dirty="0" err="1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สำนักงานพลังงานจังหวัดนราธิวาส</a:t>
            </a:r>
            <a:endParaRPr lang="en-US" sz="5100" b="1" dirty="0">
              <a:solidFill>
                <a:srgbClr val="050101"/>
              </a:solidFill>
              <a:latin typeface="Prompt Bold"/>
              <a:ea typeface="Prompt Bold"/>
              <a:cs typeface="Prompt Bold"/>
              <a:sym typeface="Prompt Bold"/>
            </a:endParaRPr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b="1" dirty="0" err="1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ประจำปีงบประมาณ</a:t>
            </a:r>
            <a:r>
              <a:rPr lang="en-US" sz="5100" b="1" dirty="0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  <a:r>
              <a:rPr lang="en-US" sz="5100" b="1" dirty="0" err="1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พ.ศ</a:t>
            </a:r>
            <a:r>
              <a:rPr lang="en-US" sz="5100" b="1" dirty="0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. 2568</a:t>
            </a:r>
          </a:p>
          <a:p>
            <a:pPr algn="ctr">
              <a:lnSpc>
                <a:spcPts val="7140"/>
              </a:lnSpc>
              <a:spcBef>
                <a:spcPct val="0"/>
              </a:spcBef>
            </a:pPr>
            <a:endParaRPr lang="en-US" sz="5100" b="1" dirty="0">
              <a:solidFill>
                <a:srgbClr val="050101"/>
              </a:solidFill>
              <a:latin typeface="Prompt Bold"/>
              <a:ea typeface="Prompt Bold"/>
              <a:cs typeface="Prompt Bold"/>
              <a:sym typeface="Prompt Bold"/>
            </a:endParaRPr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b="1" dirty="0" err="1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ได้กำหนดกิจกรรม</a:t>
            </a:r>
            <a:r>
              <a:rPr lang="en-US" sz="5100" b="1" dirty="0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/</a:t>
            </a:r>
            <a:r>
              <a:rPr lang="en-US" sz="5100" b="1" dirty="0" err="1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endParaRPr lang="en-US" sz="5100" b="1" dirty="0">
              <a:solidFill>
                <a:srgbClr val="050101"/>
              </a:solidFill>
              <a:latin typeface="Prompt Bold"/>
              <a:ea typeface="Prompt Bold"/>
              <a:cs typeface="Prompt Bold"/>
              <a:sym typeface="Prompt Bold"/>
            </a:endParaRPr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b="1" dirty="0" err="1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จำนวน</a:t>
            </a:r>
            <a:r>
              <a:rPr lang="en-US" sz="5100" b="1" dirty="0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 14 </a:t>
            </a:r>
            <a:r>
              <a:rPr lang="en-US" sz="5100" b="1" dirty="0" err="1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กิจกรรม</a:t>
            </a:r>
            <a:r>
              <a:rPr lang="en-US" sz="5100" b="1" dirty="0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/</a:t>
            </a:r>
            <a:r>
              <a:rPr lang="en-US" sz="5100" b="1" dirty="0" err="1">
                <a:solidFill>
                  <a:srgbClr val="050101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endParaRPr lang="en-US" sz="5100" b="1" dirty="0">
              <a:solidFill>
                <a:srgbClr val="050101"/>
              </a:solidFill>
              <a:latin typeface="Prompt Bold"/>
              <a:ea typeface="Prompt Bold"/>
              <a:cs typeface="Prompt Bold"/>
              <a:sym typeface="Prompt Bold"/>
            </a:endParaRPr>
          </a:p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b="1" dirty="0" err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ดำเนินการเรียบร้อย</a:t>
            </a:r>
            <a:r>
              <a:rPr lang="en-US" sz="5799" b="1" dirty="0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 11 </a:t>
            </a:r>
            <a:r>
              <a:rPr lang="en-US" sz="5799" b="1" dirty="0" err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กิจกรรม</a:t>
            </a:r>
            <a:r>
              <a:rPr lang="en-US" sz="5799" b="1" dirty="0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/</a:t>
            </a:r>
            <a:r>
              <a:rPr lang="en-US" sz="5799" b="1" dirty="0" err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endParaRPr lang="en-US" sz="5799" b="1" dirty="0">
              <a:solidFill>
                <a:srgbClr val="FFFFFF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2846224" y="8085584"/>
            <a:ext cx="5201827" cy="1598036"/>
          </a:xfrm>
          <a:custGeom>
            <a:avLst/>
            <a:gdLst/>
            <a:ahLst/>
            <a:cxnLst/>
            <a:rect l="l" t="t" r="r" b="b"/>
            <a:pathLst>
              <a:path w="5201827" h="1598036">
                <a:moveTo>
                  <a:pt x="0" y="0"/>
                </a:moveTo>
                <a:lnTo>
                  <a:pt x="5201826" y="0"/>
                </a:lnTo>
                <a:lnTo>
                  <a:pt x="5201826" y="1598036"/>
                </a:lnTo>
                <a:lnTo>
                  <a:pt x="0" y="1598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2584"/>
            </a:stretch>
          </a:blipFill>
        </p:spPr>
      </p:sp>
      <p:sp>
        <p:nvSpPr>
          <p:cNvPr id="18" name="Freeform 18"/>
          <p:cNvSpPr/>
          <p:nvPr/>
        </p:nvSpPr>
        <p:spPr>
          <a:xfrm flipV="1">
            <a:off x="9788383" y="-17318"/>
            <a:ext cx="8517864" cy="6628447"/>
          </a:xfrm>
          <a:custGeom>
            <a:avLst/>
            <a:gdLst/>
            <a:ahLst/>
            <a:cxnLst/>
            <a:rect l="l" t="t" r="r" b="b"/>
            <a:pathLst>
              <a:path w="8517864" h="6628447">
                <a:moveTo>
                  <a:pt x="0" y="6628447"/>
                </a:moveTo>
                <a:lnTo>
                  <a:pt x="8517864" y="6628447"/>
                </a:lnTo>
                <a:lnTo>
                  <a:pt x="8517864" y="0"/>
                </a:lnTo>
                <a:lnTo>
                  <a:pt x="0" y="0"/>
                </a:lnTo>
                <a:lnTo>
                  <a:pt x="0" y="662844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200000" flipV="1">
            <a:off x="-1047784" y="1060493"/>
            <a:ext cx="9447230" cy="7351662"/>
          </a:xfrm>
          <a:custGeom>
            <a:avLst/>
            <a:gdLst/>
            <a:ahLst/>
            <a:cxnLst/>
            <a:rect l="l" t="t" r="r" b="b"/>
            <a:pathLst>
              <a:path w="9447230" h="7351662">
                <a:moveTo>
                  <a:pt x="0" y="7351663"/>
                </a:moveTo>
                <a:lnTo>
                  <a:pt x="9447230" y="7351663"/>
                </a:lnTo>
                <a:lnTo>
                  <a:pt x="9447230" y="0"/>
                </a:lnTo>
                <a:lnTo>
                  <a:pt x="0" y="0"/>
                </a:lnTo>
                <a:lnTo>
                  <a:pt x="0" y="735166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910117">
            <a:off x="3927134" y="3180922"/>
            <a:ext cx="10734566" cy="4827365"/>
            <a:chOff x="0" y="0"/>
            <a:chExt cx="290884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846" cy="812800"/>
            </a:xfrm>
            <a:custGeom>
              <a:avLst/>
              <a:gdLst/>
              <a:ahLst/>
              <a:cxnLst/>
              <a:rect l="l" t="t" r="r" b="b"/>
              <a:pathLst>
                <a:path w="2908846" h="812800">
                  <a:moveTo>
                    <a:pt x="10205" y="0"/>
                  </a:moveTo>
                  <a:lnTo>
                    <a:pt x="2898641" y="0"/>
                  </a:lnTo>
                  <a:cubicBezTo>
                    <a:pt x="2901348" y="0"/>
                    <a:pt x="2903944" y="1075"/>
                    <a:pt x="2905858" y="2989"/>
                  </a:cubicBezTo>
                  <a:cubicBezTo>
                    <a:pt x="2907771" y="4903"/>
                    <a:pt x="2908846" y="7499"/>
                    <a:pt x="2908846" y="10205"/>
                  </a:cubicBezTo>
                  <a:lnTo>
                    <a:pt x="2908846" y="802595"/>
                  </a:lnTo>
                  <a:cubicBezTo>
                    <a:pt x="2908846" y="808231"/>
                    <a:pt x="2904278" y="812800"/>
                    <a:pt x="2898641" y="812800"/>
                  </a:cubicBezTo>
                  <a:lnTo>
                    <a:pt x="10205" y="812800"/>
                  </a:lnTo>
                  <a:cubicBezTo>
                    <a:pt x="4569" y="812800"/>
                    <a:pt x="0" y="808231"/>
                    <a:pt x="0" y="802595"/>
                  </a:cubicBezTo>
                  <a:lnTo>
                    <a:pt x="0" y="10205"/>
                  </a:lnTo>
                  <a:cubicBezTo>
                    <a:pt x="0" y="4569"/>
                    <a:pt x="4569" y="0"/>
                    <a:pt x="10205" y="0"/>
                  </a:cubicBezTo>
                  <a:close/>
                </a:path>
              </a:pathLst>
            </a:custGeom>
            <a:blipFill>
              <a:blip r:embed="rId2">
                <a:alphaModFix amt="56000"/>
              </a:blip>
              <a:stretch>
                <a:fillRect t="-13843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54746" y="7130030"/>
            <a:ext cx="10728258" cy="1763445"/>
            <a:chOff x="0" y="0"/>
            <a:chExt cx="2565209" cy="4216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65209" cy="421653"/>
            </a:xfrm>
            <a:custGeom>
              <a:avLst/>
              <a:gdLst/>
              <a:ahLst/>
              <a:cxnLst/>
              <a:rect l="l" t="t" r="r" b="b"/>
              <a:pathLst>
                <a:path w="2565209" h="421653">
                  <a:moveTo>
                    <a:pt x="0" y="0"/>
                  </a:moveTo>
                  <a:lnTo>
                    <a:pt x="2565209" y="0"/>
                  </a:lnTo>
                  <a:lnTo>
                    <a:pt x="2565209" y="421653"/>
                  </a:lnTo>
                  <a:lnTo>
                    <a:pt x="0" y="421653"/>
                  </a:lnTo>
                  <a:close/>
                </a:path>
              </a:pathLst>
            </a:custGeom>
            <a:solidFill>
              <a:srgbClr val="262262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565209" cy="459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13471" y="2019300"/>
            <a:ext cx="8727215" cy="8692523"/>
            <a:chOff x="0" y="0"/>
            <a:chExt cx="11636286" cy="11590030"/>
          </a:xfrm>
        </p:grpSpPr>
        <p:sp>
          <p:nvSpPr>
            <p:cNvPr id="11" name="Freeform 11"/>
            <p:cNvSpPr/>
            <p:nvPr/>
          </p:nvSpPr>
          <p:spPr>
            <a:xfrm>
              <a:off x="1064647" y="2083038"/>
              <a:ext cx="9506993" cy="9506993"/>
            </a:xfrm>
            <a:custGeom>
              <a:avLst/>
              <a:gdLst/>
              <a:ahLst/>
              <a:cxnLst/>
              <a:rect l="l" t="t" r="r" b="b"/>
              <a:pathLst>
                <a:path w="9506993" h="9506993">
                  <a:moveTo>
                    <a:pt x="0" y="0"/>
                  </a:moveTo>
                  <a:lnTo>
                    <a:pt x="9506992" y="0"/>
                  </a:lnTo>
                  <a:lnTo>
                    <a:pt x="9506992" y="9506992"/>
                  </a:lnTo>
                  <a:lnTo>
                    <a:pt x="0" y="9506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0" y="0"/>
              <a:ext cx="11636286" cy="9999933"/>
              <a:chOff x="0" y="0"/>
              <a:chExt cx="812800" cy="6985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8986"/>
                </a:stretch>
              </a:blipFill>
              <a:ln w="142875" cap="sq">
                <a:solidFill>
                  <a:srgbClr val="FFFFFF"/>
                </a:solidFill>
                <a:prstDash val="solid"/>
                <a:miter/>
              </a:ln>
            </p:spPr>
          </p:sp>
        </p:grpSp>
      </p:grpSp>
      <p:sp>
        <p:nvSpPr>
          <p:cNvPr id="14" name="Freeform 14"/>
          <p:cNvSpPr/>
          <p:nvPr/>
        </p:nvSpPr>
        <p:spPr>
          <a:xfrm>
            <a:off x="4528" y="4133944"/>
            <a:ext cx="3057367" cy="6153056"/>
          </a:xfrm>
          <a:custGeom>
            <a:avLst/>
            <a:gdLst/>
            <a:ahLst/>
            <a:cxnLst/>
            <a:rect l="l" t="t" r="r" b="b"/>
            <a:pathLst>
              <a:path w="6742892" h="8584701">
                <a:moveTo>
                  <a:pt x="0" y="0"/>
                </a:moveTo>
                <a:lnTo>
                  <a:pt x="6742893" y="0"/>
                </a:lnTo>
                <a:lnTo>
                  <a:pt x="6742893" y="8584701"/>
                </a:lnTo>
                <a:lnTo>
                  <a:pt x="0" y="858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 flipV="1">
            <a:off x="14173199" y="0"/>
            <a:ext cx="4140750" cy="5676900"/>
          </a:xfrm>
          <a:custGeom>
            <a:avLst/>
            <a:gdLst/>
            <a:ahLst/>
            <a:cxnLst/>
            <a:rect l="l" t="t" r="r" b="b"/>
            <a:pathLst>
              <a:path w="4946735" h="6297927">
                <a:moveTo>
                  <a:pt x="4946736" y="6297927"/>
                </a:moveTo>
                <a:lnTo>
                  <a:pt x="0" y="6297927"/>
                </a:lnTo>
                <a:lnTo>
                  <a:pt x="0" y="0"/>
                </a:lnTo>
                <a:lnTo>
                  <a:pt x="4946736" y="0"/>
                </a:lnTo>
                <a:lnTo>
                  <a:pt x="4946736" y="629792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57970" y="3932011"/>
            <a:ext cx="7631213" cy="928607"/>
            <a:chOff x="0" y="0"/>
            <a:chExt cx="1824682" cy="2220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24682" cy="222037"/>
            </a:xfrm>
            <a:custGeom>
              <a:avLst/>
              <a:gdLst/>
              <a:ahLst/>
              <a:cxnLst/>
              <a:rect l="l" t="t" r="r" b="b"/>
              <a:pathLst>
                <a:path w="1824682" h="222037">
                  <a:moveTo>
                    <a:pt x="0" y="0"/>
                  </a:moveTo>
                  <a:lnTo>
                    <a:pt x="1824682" y="0"/>
                  </a:lnTo>
                  <a:lnTo>
                    <a:pt x="1824682" y="222037"/>
                  </a:lnTo>
                  <a:lnTo>
                    <a:pt x="0" y="222037"/>
                  </a:lnTo>
                  <a:close/>
                </a:path>
              </a:pathLst>
            </a:custGeom>
            <a:solidFill>
              <a:srgbClr val="FF66C4">
                <a:alpha val="1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824682" cy="26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012" y="-245363"/>
            <a:ext cx="4923676" cy="4937760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13086173" y="8112517"/>
            <a:ext cx="5201827" cy="1598036"/>
          </a:xfrm>
          <a:custGeom>
            <a:avLst/>
            <a:gdLst/>
            <a:ahLst/>
            <a:cxnLst/>
            <a:rect l="l" t="t" r="r" b="b"/>
            <a:pathLst>
              <a:path w="5201827" h="1598036">
                <a:moveTo>
                  <a:pt x="0" y="0"/>
                </a:moveTo>
                <a:lnTo>
                  <a:pt x="5201827" y="0"/>
                </a:lnTo>
                <a:lnTo>
                  <a:pt x="5201827" y="1598036"/>
                </a:lnTo>
                <a:lnTo>
                  <a:pt x="0" y="15980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2584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78435" y="4065361"/>
            <a:ext cx="7124998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000000"/>
                </a:solidFill>
                <a:latin typeface="Prachamati Expanded Bold"/>
                <a:ea typeface="Prachamati Expanded Bold"/>
                <a:cs typeface="Prachamati Expanded Bold"/>
                <a:sym typeface="Prachamati Expanded Bold"/>
              </a:rPr>
              <a:t>เข้าร่วมกิจกรรมส่งเสริมศาสนา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6357434" y="235828"/>
            <a:ext cx="9828529" cy="10670480"/>
            <a:chOff x="0" y="0"/>
            <a:chExt cx="2998319" cy="71941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98319" cy="7194148"/>
            </a:xfrm>
            <a:custGeom>
              <a:avLst/>
              <a:gdLst/>
              <a:ahLst/>
              <a:cxnLst/>
              <a:rect l="l" t="t" r="r" b="b"/>
              <a:pathLst>
                <a:path w="2998319" h="7194148">
                  <a:moveTo>
                    <a:pt x="0" y="0"/>
                  </a:moveTo>
                  <a:lnTo>
                    <a:pt x="2998319" y="0"/>
                  </a:lnTo>
                  <a:lnTo>
                    <a:pt x="2998319" y="7194148"/>
                  </a:lnTo>
                  <a:lnTo>
                    <a:pt x="0" y="719414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"/>
                  </a:srgbClr>
                </a:gs>
                <a:gs pos="100000">
                  <a:srgbClr val="C4EB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98319" cy="7241772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2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14442432" y="-29632"/>
            <a:ext cx="3845568" cy="5600700"/>
          </a:xfrm>
          <a:custGeom>
            <a:avLst/>
            <a:gdLst/>
            <a:ahLst/>
            <a:cxnLst/>
            <a:rect l="l" t="t" r="r" b="b"/>
            <a:pathLst>
              <a:path w="6564687" h="8357820">
                <a:moveTo>
                  <a:pt x="6564688" y="8357820"/>
                </a:moveTo>
                <a:lnTo>
                  <a:pt x="0" y="8357820"/>
                </a:lnTo>
                <a:lnTo>
                  <a:pt x="0" y="0"/>
                </a:lnTo>
                <a:lnTo>
                  <a:pt x="6564688" y="0"/>
                </a:lnTo>
                <a:lnTo>
                  <a:pt x="6564688" y="83578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8088" y="8357820"/>
            <a:ext cx="18372038" cy="2312398"/>
            <a:chOff x="0" y="0"/>
            <a:chExt cx="4627046" cy="552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7046" cy="552912"/>
            </a:xfrm>
            <a:custGeom>
              <a:avLst/>
              <a:gdLst/>
              <a:ahLst/>
              <a:cxnLst/>
              <a:rect l="l" t="t" r="r" b="b"/>
              <a:pathLst>
                <a:path w="4627046" h="552912">
                  <a:moveTo>
                    <a:pt x="0" y="0"/>
                  </a:moveTo>
                  <a:lnTo>
                    <a:pt x="4627046" y="0"/>
                  </a:lnTo>
                  <a:lnTo>
                    <a:pt x="4627046" y="552912"/>
                  </a:lnTo>
                  <a:lnTo>
                    <a:pt x="0" y="552912"/>
                  </a:lnTo>
                  <a:close/>
                </a:path>
              </a:pathLst>
            </a:custGeom>
            <a:solidFill>
              <a:srgbClr val="262262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627046" cy="591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7819" y="2048196"/>
            <a:ext cx="4991007" cy="4892562"/>
            <a:chOff x="0" y="0"/>
            <a:chExt cx="6654676" cy="6523416"/>
          </a:xfrm>
        </p:grpSpPr>
        <p:sp>
          <p:nvSpPr>
            <p:cNvPr id="10" name="Freeform 10"/>
            <p:cNvSpPr/>
            <p:nvPr/>
          </p:nvSpPr>
          <p:spPr>
            <a:xfrm>
              <a:off x="547311" y="963363"/>
              <a:ext cx="5560053" cy="5560053"/>
            </a:xfrm>
            <a:custGeom>
              <a:avLst/>
              <a:gdLst/>
              <a:ahLst/>
              <a:cxnLst/>
              <a:rect l="l" t="t" r="r" b="b"/>
              <a:pathLst>
                <a:path w="5560053" h="5560053">
                  <a:moveTo>
                    <a:pt x="0" y="0"/>
                  </a:moveTo>
                  <a:lnTo>
                    <a:pt x="5560053" y="0"/>
                  </a:lnTo>
                  <a:lnTo>
                    <a:pt x="5560053" y="5560053"/>
                  </a:lnTo>
                  <a:lnTo>
                    <a:pt x="0" y="5560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6654676" cy="5718862"/>
              <a:chOff x="0" y="0"/>
              <a:chExt cx="812800" cy="698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4493" r="-14493"/>
                </a:stretch>
              </a:blipFill>
              <a:ln w="114300" cap="sq">
                <a:solidFill>
                  <a:srgbClr val="FFFFFF"/>
                </a:solidFill>
                <a:prstDash val="solid"/>
                <a:miter/>
              </a:ln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3819618" y="4494477"/>
            <a:ext cx="4991007" cy="4892562"/>
            <a:chOff x="0" y="0"/>
            <a:chExt cx="6654676" cy="6523416"/>
          </a:xfrm>
        </p:grpSpPr>
        <p:sp>
          <p:nvSpPr>
            <p:cNvPr id="14" name="Freeform 14"/>
            <p:cNvSpPr/>
            <p:nvPr/>
          </p:nvSpPr>
          <p:spPr>
            <a:xfrm>
              <a:off x="547311" y="963363"/>
              <a:ext cx="5560053" cy="5560053"/>
            </a:xfrm>
            <a:custGeom>
              <a:avLst/>
              <a:gdLst/>
              <a:ahLst/>
              <a:cxnLst/>
              <a:rect l="l" t="t" r="r" b="b"/>
              <a:pathLst>
                <a:path w="5560053" h="5560053">
                  <a:moveTo>
                    <a:pt x="0" y="0"/>
                  </a:moveTo>
                  <a:lnTo>
                    <a:pt x="5560053" y="0"/>
                  </a:lnTo>
                  <a:lnTo>
                    <a:pt x="5560053" y="5560053"/>
                  </a:lnTo>
                  <a:lnTo>
                    <a:pt x="0" y="5560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6654676" cy="5718862"/>
              <a:chOff x="0" y="0"/>
              <a:chExt cx="812800" cy="6985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14372" r="-14372"/>
                </a:stretch>
              </a:blipFill>
              <a:ln w="114300" cap="sq">
                <a:solidFill>
                  <a:srgbClr val="FFFFFF"/>
                </a:solidFill>
                <a:prstDash val="solid"/>
                <a:miter/>
              </a:ln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6960064" y="1028700"/>
            <a:ext cx="4991007" cy="4892562"/>
            <a:chOff x="0" y="0"/>
            <a:chExt cx="6654676" cy="6523416"/>
          </a:xfrm>
        </p:grpSpPr>
        <p:sp>
          <p:nvSpPr>
            <p:cNvPr id="18" name="Freeform 18"/>
            <p:cNvSpPr/>
            <p:nvPr/>
          </p:nvSpPr>
          <p:spPr>
            <a:xfrm>
              <a:off x="547311" y="963363"/>
              <a:ext cx="5560053" cy="5560053"/>
            </a:xfrm>
            <a:custGeom>
              <a:avLst/>
              <a:gdLst/>
              <a:ahLst/>
              <a:cxnLst/>
              <a:rect l="l" t="t" r="r" b="b"/>
              <a:pathLst>
                <a:path w="5560053" h="5560053">
                  <a:moveTo>
                    <a:pt x="0" y="0"/>
                  </a:moveTo>
                  <a:lnTo>
                    <a:pt x="5560053" y="0"/>
                  </a:lnTo>
                  <a:lnTo>
                    <a:pt x="5560053" y="5560053"/>
                  </a:lnTo>
                  <a:lnTo>
                    <a:pt x="0" y="5560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19" name="Group 19"/>
            <p:cNvGrpSpPr/>
            <p:nvPr/>
          </p:nvGrpSpPr>
          <p:grpSpPr>
            <a:xfrm>
              <a:off x="0" y="0"/>
              <a:ext cx="6654676" cy="5718862"/>
              <a:chOff x="0" y="0"/>
              <a:chExt cx="812800" cy="698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14493" r="-14493"/>
                </a:stretch>
              </a:blipFill>
              <a:ln w="114300" cap="sq">
                <a:solidFill>
                  <a:srgbClr val="FFFFFF"/>
                </a:solidFill>
                <a:prstDash val="solid"/>
                <a:miter/>
              </a:ln>
            </p:spPr>
          </p:sp>
        </p:grpSp>
      </p:grpSp>
      <p:grpSp>
        <p:nvGrpSpPr>
          <p:cNvPr id="21" name="Group 21"/>
          <p:cNvGrpSpPr/>
          <p:nvPr/>
        </p:nvGrpSpPr>
        <p:grpSpPr>
          <a:xfrm>
            <a:off x="10616620" y="3646232"/>
            <a:ext cx="4991007" cy="4892562"/>
            <a:chOff x="0" y="0"/>
            <a:chExt cx="6654676" cy="6523416"/>
          </a:xfrm>
        </p:grpSpPr>
        <p:sp>
          <p:nvSpPr>
            <p:cNvPr id="22" name="Freeform 22"/>
            <p:cNvSpPr/>
            <p:nvPr/>
          </p:nvSpPr>
          <p:spPr>
            <a:xfrm>
              <a:off x="547311" y="963363"/>
              <a:ext cx="5560053" cy="5560053"/>
            </a:xfrm>
            <a:custGeom>
              <a:avLst/>
              <a:gdLst/>
              <a:ahLst/>
              <a:cxnLst/>
              <a:rect l="l" t="t" r="r" b="b"/>
              <a:pathLst>
                <a:path w="5560053" h="5560053">
                  <a:moveTo>
                    <a:pt x="0" y="0"/>
                  </a:moveTo>
                  <a:lnTo>
                    <a:pt x="5560053" y="0"/>
                  </a:lnTo>
                  <a:lnTo>
                    <a:pt x="5560053" y="5560053"/>
                  </a:lnTo>
                  <a:lnTo>
                    <a:pt x="0" y="5560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23" name="Group 23"/>
            <p:cNvGrpSpPr/>
            <p:nvPr/>
          </p:nvGrpSpPr>
          <p:grpSpPr>
            <a:xfrm>
              <a:off x="0" y="0"/>
              <a:ext cx="6654676" cy="5718862"/>
              <a:chOff x="0" y="0"/>
              <a:chExt cx="812800" cy="6985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4493" r="-14493"/>
                </a:stretch>
              </a:blipFill>
              <a:ln w="114300" cap="sq">
                <a:solidFill>
                  <a:srgbClr val="FFFFFF"/>
                </a:solidFill>
                <a:prstDash val="solid"/>
                <a:miter/>
              </a:ln>
            </p:spPr>
          </p:sp>
        </p:grpSp>
      </p:grpSp>
      <p:sp>
        <p:nvSpPr>
          <p:cNvPr id="25" name="Freeform 25"/>
          <p:cNvSpPr/>
          <p:nvPr/>
        </p:nvSpPr>
        <p:spPr>
          <a:xfrm>
            <a:off x="13112124" y="6940759"/>
            <a:ext cx="5201827" cy="1598036"/>
          </a:xfrm>
          <a:custGeom>
            <a:avLst/>
            <a:gdLst/>
            <a:ahLst/>
            <a:cxnLst/>
            <a:rect l="l" t="t" r="r" b="b"/>
            <a:pathLst>
              <a:path w="5201827" h="1598036">
                <a:moveTo>
                  <a:pt x="0" y="0"/>
                </a:moveTo>
                <a:lnTo>
                  <a:pt x="5201827" y="0"/>
                </a:lnTo>
                <a:lnTo>
                  <a:pt x="5201827" y="1598036"/>
                </a:lnTo>
                <a:lnTo>
                  <a:pt x="0" y="15980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2584"/>
            </a:stretch>
          </a:blipFill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5000"/>
              </a:srgbClr>
            </a:gs>
            <a:gs pos="100000">
              <a:srgbClr val="C4EB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73" y="4722705"/>
            <a:ext cx="2038727" cy="5564295"/>
          </a:xfrm>
          <a:custGeom>
            <a:avLst/>
            <a:gdLst/>
            <a:ahLst/>
            <a:cxnLst/>
            <a:rect l="l" t="t" r="r" b="b"/>
            <a:pathLst>
              <a:path w="7914904" h="10076845">
                <a:moveTo>
                  <a:pt x="0" y="0"/>
                </a:moveTo>
                <a:lnTo>
                  <a:pt x="7914904" y="0"/>
                </a:lnTo>
                <a:lnTo>
                  <a:pt x="7914904" y="10076844"/>
                </a:lnTo>
                <a:lnTo>
                  <a:pt x="0" y="10076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602773" y="5484705"/>
            <a:ext cx="3727734" cy="4802295"/>
          </a:xfrm>
          <a:custGeom>
            <a:avLst/>
            <a:gdLst/>
            <a:ahLst/>
            <a:cxnLst/>
            <a:rect l="l" t="t" r="r" b="b"/>
            <a:pathLst>
              <a:path w="7914904" h="10076845">
                <a:moveTo>
                  <a:pt x="7914904" y="0"/>
                </a:moveTo>
                <a:lnTo>
                  <a:pt x="0" y="0"/>
                </a:lnTo>
                <a:lnTo>
                  <a:pt x="0" y="10076844"/>
                </a:lnTo>
                <a:lnTo>
                  <a:pt x="7914904" y="10076844"/>
                </a:lnTo>
                <a:lnTo>
                  <a:pt x="791490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36001" y="1028700"/>
            <a:ext cx="5246370" cy="524637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172450" y="4011930"/>
            <a:ext cx="5246370" cy="52463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5"/>
              <a:stretch>
                <a:fillRect r="-7777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004195" y="1028700"/>
            <a:ext cx="5246370" cy="52463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086173" y="8459282"/>
            <a:ext cx="5201827" cy="1598036"/>
          </a:xfrm>
          <a:custGeom>
            <a:avLst/>
            <a:gdLst/>
            <a:ahLst/>
            <a:cxnLst/>
            <a:rect l="l" t="t" r="r" b="b"/>
            <a:pathLst>
              <a:path w="5201827" h="1598036">
                <a:moveTo>
                  <a:pt x="0" y="0"/>
                </a:moveTo>
                <a:lnTo>
                  <a:pt x="5201827" y="0"/>
                </a:lnTo>
                <a:lnTo>
                  <a:pt x="5201827" y="1598036"/>
                </a:lnTo>
                <a:lnTo>
                  <a:pt x="0" y="15980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2584"/>
            </a:stretch>
          </a:blipFill>
        </p:spPr>
      </p:sp>
      <p:grpSp>
        <p:nvGrpSpPr>
          <p:cNvPr id="11" name="Group 11"/>
          <p:cNvGrpSpPr/>
          <p:nvPr/>
        </p:nvGrpSpPr>
        <p:grpSpPr>
          <a:xfrm rot="5400000">
            <a:off x="792252" y="-839176"/>
            <a:ext cx="3259836" cy="4844340"/>
            <a:chOff x="0" y="0"/>
            <a:chExt cx="812800" cy="12078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207877"/>
            </a:xfrm>
            <a:custGeom>
              <a:avLst/>
              <a:gdLst/>
              <a:ahLst/>
              <a:cxnLst/>
              <a:rect l="l" t="t" r="r" b="b"/>
              <a:pathLst>
                <a:path w="812800" h="1207877">
                  <a:moveTo>
                    <a:pt x="609600" y="0"/>
                  </a:moveTo>
                  <a:lnTo>
                    <a:pt x="0" y="0"/>
                  </a:lnTo>
                  <a:lnTo>
                    <a:pt x="203200" y="1207877"/>
                  </a:lnTo>
                  <a:lnTo>
                    <a:pt x="812800" y="1207877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1B75B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1245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684" y="3212912"/>
            <a:ext cx="4811656" cy="481165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8"/>
              <a:stretch>
                <a:fillRect l="-29591" r="-4811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3897630" y="5040630"/>
            <a:ext cx="5246370" cy="524637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9"/>
              <a:stretch>
                <a:fillRect b="-77777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 rot="-452427">
            <a:off x="135376" y="603722"/>
            <a:ext cx="4469831" cy="1997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sz="3812" b="1">
                <a:solidFill>
                  <a:srgbClr val="DDE8F9"/>
                </a:solidFill>
                <a:latin typeface="Prompt Bold"/>
                <a:ea typeface="Prompt Bold"/>
                <a:cs typeface="Prompt Bold"/>
                <a:sym typeface="Prompt Bold"/>
              </a:rPr>
              <a:t>เข้าร่วมกิจกรรมทำบุญตักบาตรในวันสำคัญกับจังหวัด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00.0013"/>
                </p14:media>
              </p:ext>
            </p:extLst>
          </p:nvPr>
        </p:nvPicPr>
        <p:blipFill>
          <a:blip r:embed="rId4"/>
          <a:srcRect t="657" b="6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520315"/>
            <a:ext cx="18653760" cy="5246370"/>
            <a:chOff x="0" y="0"/>
            <a:chExt cx="288995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89956" cy="812800"/>
            </a:xfrm>
            <a:custGeom>
              <a:avLst/>
              <a:gdLst/>
              <a:ahLst/>
              <a:cxnLst/>
              <a:rect l="l" t="t" r="r" b="b"/>
              <a:pathLst>
                <a:path w="2889956" h="812800">
                  <a:moveTo>
                    <a:pt x="0" y="0"/>
                  </a:moveTo>
                  <a:lnTo>
                    <a:pt x="2889956" y="0"/>
                  </a:lnTo>
                  <a:lnTo>
                    <a:pt x="288995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>
                <a:alphaModFix amt="48000"/>
              </a:blip>
              <a:stretch>
                <a:fillRect t="-68444" b="-68444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88490" y="199272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3011675" y="5143500"/>
            <a:ext cx="5246370" cy="524637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r="-7738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316028" y="199272"/>
            <a:ext cx="5246370" cy="524637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24906" b="-24906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8486645" y="5143500"/>
            <a:ext cx="5246370" cy="524637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5046" r="-2504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2319635" y="199272"/>
            <a:ext cx="5246370" cy="524637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6666" r="-16666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3086173" y="8459282"/>
            <a:ext cx="5201827" cy="1598036"/>
          </a:xfrm>
          <a:custGeom>
            <a:avLst/>
            <a:gdLst/>
            <a:ahLst/>
            <a:cxnLst/>
            <a:rect l="l" t="t" r="r" b="b"/>
            <a:pathLst>
              <a:path w="5201827" h="1598036">
                <a:moveTo>
                  <a:pt x="0" y="0"/>
                </a:moveTo>
                <a:lnTo>
                  <a:pt x="5201827" y="0"/>
                </a:lnTo>
                <a:lnTo>
                  <a:pt x="5201827" y="1598036"/>
                </a:lnTo>
                <a:lnTo>
                  <a:pt x="0" y="15980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2584"/>
            </a:stretch>
          </a:blipFill>
        </p:spPr>
      </p:sp>
      <p:grpSp>
        <p:nvGrpSpPr>
          <p:cNvPr id="16" name="Group 16"/>
          <p:cNvGrpSpPr/>
          <p:nvPr/>
        </p:nvGrpSpPr>
        <p:grpSpPr>
          <a:xfrm rot="5400000">
            <a:off x="14627456" y="4729944"/>
            <a:ext cx="2944845" cy="4376242"/>
            <a:chOff x="0" y="0"/>
            <a:chExt cx="812800" cy="120787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207877"/>
            </a:xfrm>
            <a:custGeom>
              <a:avLst/>
              <a:gdLst/>
              <a:ahLst/>
              <a:cxnLst/>
              <a:rect l="l" t="t" r="r" b="b"/>
              <a:pathLst>
                <a:path w="812800" h="1207877">
                  <a:moveTo>
                    <a:pt x="609600" y="0"/>
                  </a:moveTo>
                  <a:lnTo>
                    <a:pt x="0" y="0"/>
                  </a:lnTo>
                  <a:lnTo>
                    <a:pt x="203200" y="1207877"/>
                  </a:lnTo>
                  <a:lnTo>
                    <a:pt x="812800" y="1207877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1B75B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609600" cy="1245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 rot="-515989">
            <a:off x="13922543" y="6107651"/>
            <a:ext cx="4274641" cy="1536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>
                <a:solidFill>
                  <a:srgbClr val="DDE8F9"/>
                </a:solidFill>
                <a:latin typeface="Prompt Bold"/>
                <a:ea typeface="Prompt Bold"/>
                <a:cs typeface="Prompt Bold"/>
                <a:sym typeface="Prompt Bold"/>
              </a:rPr>
              <a:t>เข้าร่วมกิจกรรม</a:t>
            </a:r>
          </a:p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>
                <a:solidFill>
                  <a:srgbClr val="DDE8F9"/>
                </a:solidFill>
                <a:latin typeface="Prompt Bold"/>
                <a:ea typeface="Prompt Bold"/>
                <a:cs typeface="Prompt Bold"/>
                <a:sym typeface="Prompt Bold"/>
              </a:rPr>
              <a:t>จิตอาสา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5000"/>
              </a:srgbClr>
            </a:gs>
            <a:gs pos="100000">
              <a:srgbClr val="C4EB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5230" y="680756"/>
            <a:ext cx="15286639" cy="10184723"/>
          </a:xfrm>
          <a:custGeom>
            <a:avLst/>
            <a:gdLst/>
            <a:ahLst/>
            <a:cxnLst/>
            <a:rect l="l" t="t" r="r" b="b"/>
            <a:pathLst>
              <a:path w="15286639" h="10184723">
                <a:moveTo>
                  <a:pt x="0" y="0"/>
                </a:moveTo>
                <a:lnTo>
                  <a:pt x="15286640" y="0"/>
                </a:lnTo>
                <a:lnTo>
                  <a:pt x="15286640" y="10184724"/>
                </a:lnTo>
                <a:lnTo>
                  <a:pt x="0" y="10184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927126"/>
            <a:ext cx="3424483" cy="4359874"/>
          </a:xfrm>
          <a:custGeom>
            <a:avLst/>
            <a:gdLst/>
            <a:ahLst/>
            <a:cxnLst/>
            <a:rect l="l" t="t" r="r" b="b"/>
            <a:pathLst>
              <a:path w="3424483" h="4359874">
                <a:moveTo>
                  <a:pt x="0" y="0"/>
                </a:moveTo>
                <a:lnTo>
                  <a:pt x="3424483" y="0"/>
                </a:lnTo>
                <a:lnTo>
                  <a:pt x="3424483" y="4359874"/>
                </a:lnTo>
                <a:lnTo>
                  <a:pt x="0" y="4359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5497137" y="0"/>
            <a:ext cx="2790863" cy="3553182"/>
          </a:xfrm>
          <a:custGeom>
            <a:avLst/>
            <a:gdLst/>
            <a:ahLst/>
            <a:cxnLst/>
            <a:rect l="l" t="t" r="r" b="b"/>
            <a:pathLst>
              <a:path w="2790863" h="3553182">
                <a:moveTo>
                  <a:pt x="2790863" y="3553182"/>
                </a:moveTo>
                <a:lnTo>
                  <a:pt x="0" y="3553182"/>
                </a:lnTo>
                <a:lnTo>
                  <a:pt x="0" y="0"/>
                </a:lnTo>
                <a:lnTo>
                  <a:pt x="2790863" y="0"/>
                </a:lnTo>
                <a:lnTo>
                  <a:pt x="2790863" y="355318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86173" y="8459282"/>
            <a:ext cx="5201827" cy="1598036"/>
          </a:xfrm>
          <a:custGeom>
            <a:avLst/>
            <a:gdLst/>
            <a:ahLst/>
            <a:cxnLst/>
            <a:rect l="l" t="t" r="r" b="b"/>
            <a:pathLst>
              <a:path w="5201827" h="1598036">
                <a:moveTo>
                  <a:pt x="0" y="0"/>
                </a:moveTo>
                <a:lnTo>
                  <a:pt x="5201827" y="0"/>
                </a:lnTo>
                <a:lnTo>
                  <a:pt x="5201827" y="1598036"/>
                </a:lnTo>
                <a:lnTo>
                  <a:pt x="0" y="15980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258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91465" y="680756"/>
            <a:ext cx="5246370" cy="52463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844540" y="234315"/>
            <a:ext cx="5246370" cy="52463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7"/>
              <a:stretch>
                <a:fillRect l="-16666" r="-1666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506980" y="5480685"/>
            <a:ext cx="5246370" cy="524637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8"/>
              <a:stretch>
                <a:fillRect l="-11220" r="-2211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826240" y="234315"/>
            <a:ext cx="5246370" cy="524637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9"/>
              <a:stretch>
                <a:fillRect l="-16666" r="-16666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8140065" y="5483878"/>
            <a:ext cx="5246370" cy="524637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10"/>
              <a:stretch>
                <a:fillRect l="-16666" r="-16666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5000"/>
              </a:srgbClr>
            </a:gs>
            <a:gs pos="100000">
              <a:srgbClr val="C4EB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3472" r="23472"/>
            <a:stretch>
              <a:fillRect/>
            </a:stretch>
          </p:blipFill>
          <p:spPr>
            <a:xfrm>
              <a:off x="0" y="0"/>
              <a:ext cx="16171333" cy="13716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9457" r="9457"/>
            <a:stretch>
              <a:fillRect/>
            </a:stretch>
          </p:blipFill>
          <p:spPr>
            <a:xfrm>
              <a:off x="16298333" y="0"/>
              <a:ext cx="8085667" cy="4487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9457" r="9457"/>
            <a:stretch>
              <a:fillRect/>
            </a:stretch>
          </p:blipFill>
          <p:spPr>
            <a:xfrm>
              <a:off x="16298333" y="4614333"/>
              <a:ext cx="8085667" cy="448733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9457" r="9457"/>
            <a:stretch>
              <a:fillRect/>
            </a:stretch>
          </p:blipFill>
          <p:spPr>
            <a:xfrm>
              <a:off x="16298333" y="9228667"/>
              <a:ext cx="8085667" cy="448733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3086173" y="8459282"/>
            <a:ext cx="5201827" cy="1598036"/>
          </a:xfrm>
          <a:custGeom>
            <a:avLst/>
            <a:gdLst/>
            <a:ahLst/>
            <a:cxnLst/>
            <a:rect l="l" t="t" r="r" b="b"/>
            <a:pathLst>
              <a:path w="5201827" h="1598036">
                <a:moveTo>
                  <a:pt x="0" y="0"/>
                </a:moveTo>
                <a:lnTo>
                  <a:pt x="5201827" y="0"/>
                </a:lnTo>
                <a:lnTo>
                  <a:pt x="5201827" y="1598036"/>
                </a:lnTo>
                <a:lnTo>
                  <a:pt x="0" y="1598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2584"/>
            </a:stretch>
          </a:blipFill>
        </p:spPr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85</Words>
  <Application>Microsoft Office PowerPoint</Application>
  <PresentationFormat>กำหนดเอง</PresentationFormat>
  <Paragraphs>23</Paragraphs>
  <Slides>12</Slides>
  <Notes>1</Notes>
  <HiddenSlides>0</HiddenSlides>
  <MMClips>2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19" baseType="lpstr">
      <vt:lpstr>Pridi Bold</vt:lpstr>
      <vt:lpstr>Bara TH</vt:lpstr>
      <vt:lpstr>Prompt Bold</vt:lpstr>
      <vt:lpstr>Prachamati Expanded Bold</vt:lpstr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รายงาน</dc:title>
  <cp:lastModifiedBy>Chumchon1</cp:lastModifiedBy>
  <cp:revision>2</cp:revision>
  <dcterms:created xsi:type="dcterms:W3CDTF">2006-08-16T00:00:00Z</dcterms:created>
  <dcterms:modified xsi:type="dcterms:W3CDTF">2025-05-23T07:58:21Z</dcterms:modified>
  <dc:identifier>DAGoC-1uhWo</dc:identifier>
</cp:coreProperties>
</file>